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58" r:id="rId5"/>
    <p:sldId id="259" r:id="rId6"/>
    <p:sldId id="265" r:id="rId7"/>
    <p:sldId id="262" r:id="rId8"/>
    <p:sldId id="264"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a:t>Click to edit Master title style</a:t>
            </a:r>
          </a:p>
        </p:txBody>
      </p:sp>
      <p:sp>
        <p:nvSpPr>
          <p:cNvPr id="28" name="Date Placeholder 27"/>
          <p:cNvSpPr>
            <a:spLocks noGrp="1"/>
          </p:cNvSpPr>
          <p:nvPr>
            <p:ph type="dt" sz="half" idx="10"/>
          </p:nvPr>
        </p:nvSpPr>
        <p:spPr/>
        <p:txBody>
          <a:bodyPr/>
          <a:lstStyle/>
          <a:p>
            <a:fld id="{AE2C41A0-2CC1-4F2D-B64C-D9D6044345E5}" type="datetimeFigureOut">
              <a:rPr lang="en-US" smtClean="0"/>
              <a:t>3/2/2016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A84051AB-1F02-480E-AE01-E6D67F76B9F9}"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E2C41A0-2CC1-4F2D-B64C-D9D6044345E5}"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E2C41A0-2CC1-4F2D-B64C-D9D6044345E5}"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E2C41A0-2CC1-4F2D-B64C-D9D6044345E5}"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AE2C41A0-2CC1-4F2D-B64C-D9D6044345E5}"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A84051AB-1F02-480E-AE01-E6D67F76B9F9}"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E2C41A0-2CC1-4F2D-B64C-D9D6044345E5}" type="datetimeFigureOut">
              <a:rPr lang="en-US" smtClean="0"/>
              <a:t>3/2/2016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AE2C41A0-2CC1-4F2D-B64C-D9D6044345E5}" type="datetimeFigureOut">
              <a:rPr lang="en-US" smtClean="0"/>
              <a:t>3/2/2016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AE2C41A0-2CC1-4F2D-B64C-D9D6044345E5}" type="datetimeFigureOut">
              <a:rPr lang="en-US" smtClean="0"/>
              <a:t>3/2/2016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2C41A0-2CC1-4F2D-B64C-D9D6044345E5}" type="datetimeFigureOut">
              <a:rPr lang="en-US" smtClean="0"/>
              <a:t>3/2/2016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a:t>Click to edit Master title style</a:t>
            </a:r>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AE2C41A0-2CC1-4F2D-B64C-D9D6044345E5}" type="datetimeFigureOut">
              <a:rPr lang="en-US" smtClean="0"/>
              <a:t>3/2/2016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a:t>Click to edit Master title style</a:t>
            </a:r>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AE2C41A0-2CC1-4F2D-B64C-D9D6044345E5}" type="datetimeFigureOut">
              <a:rPr lang="en-US" smtClean="0"/>
              <a:t>3/2/2016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4051AB-1F02-480E-AE01-E6D67F76B9F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a:t>Click to edit Master title style</a:t>
            </a:r>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E2C41A0-2CC1-4F2D-B64C-D9D6044345E5}" type="datetimeFigureOut">
              <a:rPr lang="en-US" smtClean="0"/>
              <a:t>3/2/2016</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84051AB-1F02-480E-AE01-E6D67F76B9F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133600"/>
            <a:ext cx="8229600" cy="1828800"/>
          </a:xfrm>
        </p:spPr>
        <p:txBody>
          <a:bodyPr>
            <a:normAutofit fontScale="90000"/>
          </a:bodyPr>
          <a:lstStyle/>
          <a:p>
            <a:r>
              <a:rPr lang="en-US" dirty="0"/>
              <a:t>Using Inquiry to Promote Learning in Mathematics </a:t>
            </a:r>
          </a:p>
        </p:txBody>
      </p:sp>
      <p:sp>
        <p:nvSpPr>
          <p:cNvPr id="3" name="Subtitle 2"/>
          <p:cNvSpPr>
            <a:spLocks noGrp="1"/>
          </p:cNvSpPr>
          <p:nvPr>
            <p:ph type="subTitle" idx="1"/>
          </p:nvPr>
        </p:nvSpPr>
        <p:spPr>
          <a:xfrm>
            <a:off x="1371600" y="4267200"/>
            <a:ext cx="6400800" cy="1752600"/>
          </a:xfrm>
        </p:spPr>
        <p:txBody>
          <a:bodyPr>
            <a:normAutofit fontScale="85000" lnSpcReduction="10000"/>
          </a:bodyPr>
          <a:lstStyle/>
          <a:p>
            <a:r>
              <a:rPr lang="en-US" dirty="0" err="1"/>
              <a:t>Raelysha</a:t>
            </a:r>
            <a:r>
              <a:rPr lang="en-US" dirty="0"/>
              <a:t> K. Butler-James </a:t>
            </a:r>
          </a:p>
          <a:p>
            <a:r>
              <a:rPr lang="en-US" dirty="0"/>
              <a:t>Christine Johnson</a:t>
            </a:r>
          </a:p>
          <a:p>
            <a:r>
              <a:rPr lang="en-US" dirty="0"/>
              <a:t>James E.  Shepard IB Magnet Middle School</a:t>
            </a:r>
          </a:p>
          <a:p>
            <a:r>
              <a:rPr lang="en-US" dirty="0"/>
              <a:t>Durham Public Schools</a:t>
            </a:r>
          </a:p>
        </p:txBody>
      </p:sp>
      <p:sp>
        <p:nvSpPr>
          <p:cNvPr id="5" name="TextBox 4"/>
          <p:cNvSpPr txBox="1"/>
          <p:nvPr/>
        </p:nvSpPr>
        <p:spPr>
          <a:xfrm>
            <a:off x="609600" y="609600"/>
            <a:ext cx="7848600" cy="1477328"/>
          </a:xfrm>
          <a:prstGeom prst="rect">
            <a:avLst/>
          </a:prstGeom>
          <a:noFill/>
        </p:spPr>
        <p:txBody>
          <a:bodyPr wrap="square" rtlCol="0">
            <a:spAutoFit/>
          </a:bodyPr>
          <a:lstStyle/>
          <a:p>
            <a:pPr algn="ctr"/>
            <a:r>
              <a:rPr lang="en-US" sz="5400" dirty="0"/>
              <a:t>I Wonder…..</a:t>
            </a:r>
          </a:p>
          <a:p>
            <a:endParaRPr lang="en-US" dirty="0"/>
          </a:p>
          <a:p>
            <a:endParaRPr lang="en-US" dirty="0"/>
          </a:p>
        </p:txBody>
      </p:sp>
    </p:spTree>
    <p:extLst>
      <p:ext uri="{BB962C8B-B14F-4D97-AF65-F5344CB8AC3E}">
        <p14:creationId xmlns:p14="http://schemas.microsoft.com/office/powerpoint/2010/main" val="144454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Content Placeholder 2"/>
          <p:cNvSpPr>
            <a:spLocks noGrp="1"/>
          </p:cNvSpPr>
          <p:nvPr>
            <p:ph idx="1"/>
          </p:nvPr>
        </p:nvSpPr>
        <p:spPr/>
        <p:txBody>
          <a:bodyPr/>
          <a:lstStyle/>
          <a:p>
            <a:r>
              <a:rPr lang="en-US" dirty="0"/>
              <a:t>Welcome</a:t>
            </a:r>
          </a:p>
          <a:p>
            <a:r>
              <a:rPr lang="en-US" dirty="0"/>
              <a:t>Introduction- Cow and Chicken Problem</a:t>
            </a:r>
          </a:p>
          <a:p>
            <a:r>
              <a:rPr lang="en-US" dirty="0"/>
              <a:t>What is inquiry based learning?</a:t>
            </a:r>
          </a:p>
          <a:p>
            <a:r>
              <a:rPr lang="en-US" dirty="0"/>
              <a:t>What are good questions?  </a:t>
            </a:r>
          </a:p>
          <a:p>
            <a:r>
              <a:rPr lang="en-US" dirty="0"/>
              <a:t>Question Sort</a:t>
            </a:r>
          </a:p>
          <a:p>
            <a:r>
              <a:rPr lang="en-US" dirty="0"/>
              <a:t>What does inquiry look like in our classrooms?</a:t>
            </a:r>
          </a:p>
          <a:p>
            <a:r>
              <a:rPr lang="en-US" dirty="0"/>
              <a:t>Elevate it!  (collaborate)</a:t>
            </a:r>
          </a:p>
          <a:p>
            <a:r>
              <a:rPr lang="en-US" dirty="0"/>
              <a:t>Rigor- what does it mean?  </a:t>
            </a:r>
          </a:p>
        </p:txBody>
      </p:sp>
    </p:spTree>
    <p:extLst>
      <p:ext uri="{BB962C8B-B14F-4D97-AF65-F5344CB8AC3E}">
        <p14:creationId xmlns:p14="http://schemas.microsoft.com/office/powerpoint/2010/main" val="2954533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Cows and Chickens</a:t>
            </a:r>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00" y="838200"/>
            <a:ext cx="86106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1000" y="5791200"/>
            <a:ext cx="7620000" cy="646331"/>
          </a:xfrm>
          <a:prstGeom prst="rect">
            <a:avLst/>
          </a:prstGeom>
          <a:noFill/>
        </p:spPr>
        <p:txBody>
          <a:bodyPr wrap="square" rtlCol="0">
            <a:spAutoFit/>
          </a:bodyPr>
          <a:lstStyle/>
          <a:p>
            <a:endParaRPr lang="en-US" dirty="0"/>
          </a:p>
          <a:p>
            <a:r>
              <a:rPr lang="en-US" dirty="0"/>
              <a:t> *Solve this problem two different ways</a:t>
            </a:r>
          </a:p>
        </p:txBody>
      </p:sp>
    </p:spTree>
    <p:extLst>
      <p:ext uri="{BB962C8B-B14F-4D97-AF65-F5344CB8AC3E}">
        <p14:creationId xmlns:p14="http://schemas.microsoft.com/office/powerpoint/2010/main" val="868914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p:txBody>
          <a:bodyPr/>
          <a:lstStyle/>
          <a:p>
            <a:pPr marL="137160" indent="0">
              <a:buNone/>
            </a:pPr>
            <a:r>
              <a:rPr lang="en-US" dirty="0"/>
              <a:t>Why are we here…..</a:t>
            </a:r>
          </a:p>
          <a:p>
            <a:pPr marL="137160" indent="0">
              <a:buNone/>
            </a:pPr>
            <a:endParaRPr lang="en-US" dirty="0"/>
          </a:p>
          <a:p>
            <a:pPr marL="137160" indent="0">
              <a:buNone/>
            </a:pPr>
            <a:endParaRPr lang="en-US" dirty="0"/>
          </a:p>
        </p:txBody>
      </p:sp>
      <p:pic>
        <p:nvPicPr>
          <p:cNvPr id="1026" name="Picture 2" descr="C:\Users\christine_johnson.DPS\Downloads\CCSSM-SMP-in-4-part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286000"/>
            <a:ext cx="6400800" cy="4294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484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is inquiry based learning?</a:t>
            </a:r>
          </a:p>
        </p:txBody>
      </p:sp>
      <p:sp>
        <p:nvSpPr>
          <p:cNvPr id="3" name="Content Placeholder 2"/>
          <p:cNvSpPr>
            <a:spLocks noGrp="1"/>
          </p:cNvSpPr>
          <p:nvPr>
            <p:ph idx="1"/>
          </p:nvPr>
        </p:nvSpPr>
        <p:spPr/>
        <p:txBody>
          <a:bodyPr/>
          <a:lstStyle/>
          <a:p>
            <a:r>
              <a:rPr lang="en-US" dirty="0"/>
              <a:t>Inquiry-based learning starts by posing questions, problems or scenarios.  </a:t>
            </a:r>
          </a:p>
          <a:p>
            <a:endParaRPr lang="en-US" dirty="0"/>
          </a:p>
          <a:p>
            <a:endParaRPr lang="en-US" dirty="0"/>
          </a:p>
          <a:p>
            <a:pPr marL="137160" indent="0">
              <a:buNone/>
            </a:pPr>
            <a:r>
              <a:rPr lang="en-US" dirty="0"/>
              <a:t>	-Teachers facilitated</a:t>
            </a:r>
          </a:p>
          <a:p>
            <a:pPr marL="137160" indent="0">
              <a:buNone/>
            </a:pPr>
            <a:r>
              <a:rPr lang="en-US" dirty="0"/>
              <a:t>	-Student centered </a:t>
            </a:r>
          </a:p>
          <a:p>
            <a:pPr marL="137160" indent="0">
              <a:buNone/>
            </a:pPr>
            <a:endParaRPr lang="en-US" dirty="0"/>
          </a:p>
          <a:p>
            <a:pPr marL="137160" indent="0">
              <a:buNone/>
            </a:pPr>
            <a:endParaRPr lang="en-US" dirty="0"/>
          </a:p>
          <a:p>
            <a:pPr marL="585216" lvl="1" indent="0">
              <a:buNone/>
            </a:pPr>
            <a:r>
              <a:rPr lang="en-US" dirty="0"/>
              <a:t>	*Students construct their own understanding</a:t>
            </a:r>
          </a:p>
          <a:p>
            <a:pPr marL="137160" indent="0">
              <a:buNone/>
            </a:pPr>
            <a:endParaRPr lang="en-US" dirty="0"/>
          </a:p>
          <a:p>
            <a:pPr marL="137160" indent="0">
              <a:buNone/>
            </a:pPr>
            <a:endParaRPr lang="en-US" dirty="0"/>
          </a:p>
        </p:txBody>
      </p:sp>
    </p:spTree>
    <p:extLst>
      <p:ext uri="{BB962C8B-B14F-4D97-AF65-F5344CB8AC3E}">
        <p14:creationId xmlns:p14="http://schemas.microsoft.com/office/powerpoint/2010/main" val="5396243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Rigor?</a:t>
            </a:r>
          </a:p>
        </p:txBody>
      </p:sp>
      <p:sp>
        <p:nvSpPr>
          <p:cNvPr id="3" name="Content Placeholder 2"/>
          <p:cNvSpPr>
            <a:spLocks noGrp="1"/>
          </p:cNvSpPr>
          <p:nvPr>
            <p:ph idx="1"/>
          </p:nvPr>
        </p:nvSpPr>
        <p:spPr/>
        <p:txBody>
          <a:bodyPr/>
          <a:lstStyle/>
          <a:p>
            <a:pPr marL="137160" indent="0">
              <a:buNone/>
            </a:pPr>
            <a:r>
              <a:rPr lang="en-US" dirty="0"/>
              <a:t>“Rigor is a quality of instruction that requires students to construct meaning for themselves, impose structure on information, integrate individual skills into processes, operate within but at the outer edge of their abilities, and apply what they learn in more than one context and to unpredictable situations.” </a:t>
            </a:r>
          </a:p>
          <a:p>
            <a:pPr marL="137160" indent="0">
              <a:buNone/>
            </a:pPr>
            <a:endParaRPr lang="en-US" dirty="0"/>
          </a:p>
          <a:p>
            <a:pPr marL="137160" indent="0">
              <a:buNone/>
            </a:pPr>
            <a:r>
              <a:rPr lang="en-US" sz="1600" dirty="0"/>
              <a:t>http://mindstepsinc.com/2012/04/what-is-rigor/</a:t>
            </a:r>
          </a:p>
        </p:txBody>
      </p:sp>
    </p:spTree>
    <p:extLst>
      <p:ext uri="{BB962C8B-B14F-4D97-AF65-F5344CB8AC3E}">
        <p14:creationId xmlns:p14="http://schemas.microsoft.com/office/powerpoint/2010/main" val="40448506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Questions! Questions! Questions!</a:t>
            </a:r>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66571" y="1143000"/>
            <a:ext cx="6963029"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9670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Sort it Out!!</a:t>
            </a:r>
          </a:p>
        </p:txBody>
      </p:sp>
      <p:sp>
        <p:nvSpPr>
          <p:cNvPr id="3" name="Content Placeholder 2"/>
          <p:cNvSpPr>
            <a:spLocks noGrp="1"/>
          </p:cNvSpPr>
          <p:nvPr>
            <p:ph idx="1"/>
          </p:nvPr>
        </p:nvSpPr>
        <p:spPr/>
        <p:txBody>
          <a:bodyPr/>
          <a:lstStyle/>
          <a:p>
            <a:pPr marL="137160" indent="0" algn="ctr">
              <a:buNone/>
            </a:pPr>
            <a:r>
              <a:rPr lang="en-US" dirty="0"/>
              <a:t>Each bag contains 12 questions</a:t>
            </a:r>
          </a:p>
          <a:p>
            <a:pPr marL="137160" indent="0" algn="ctr">
              <a:buNone/>
            </a:pPr>
            <a:endParaRPr lang="en-US" dirty="0"/>
          </a:p>
          <a:p>
            <a:pPr algn="ctr"/>
            <a:r>
              <a:rPr lang="en-US" dirty="0"/>
              <a:t>Empty your bag on the table</a:t>
            </a:r>
          </a:p>
          <a:p>
            <a:pPr algn="ctr"/>
            <a:endParaRPr lang="en-US" dirty="0"/>
          </a:p>
          <a:p>
            <a:pPr algn="ctr"/>
            <a:r>
              <a:rPr lang="en-US" dirty="0"/>
              <a:t>Sort the questions (however you please)</a:t>
            </a:r>
          </a:p>
          <a:p>
            <a:pPr marL="137160" indent="0" algn="ctr">
              <a:buNone/>
            </a:pPr>
            <a:r>
              <a:rPr lang="en-US" dirty="0"/>
              <a:t>Collaborate with the people you are near.  </a:t>
            </a:r>
          </a:p>
          <a:p>
            <a:pPr marL="137160" indent="0" algn="ctr">
              <a:buNone/>
            </a:pPr>
            <a:endParaRPr lang="en-US" dirty="0"/>
          </a:p>
        </p:txBody>
      </p:sp>
    </p:spTree>
    <p:extLst>
      <p:ext uri="{BB962C8B-B14F-4D97-AF65-F5344CB8AC3E}">
        <p14:creationId xmlns:p14="http://schemas.microsoft.com/office/powerpoint/2010/main" val="421187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Pass the Post-It</a:t>
            </a:r>
          </a:p>
        </p:txBody>
      </p:sp>
      <p:sp>
        <p:nvSpPr>
          <p:cNvPr id="3" name="Content Placeholder 2"/>
          <p:cNvSpPr>
            <a:spLocks noGrp="1"/>
          </p:cNvSpPr>
          <p:nvPr>
            <p:ph idx="1"/>
          </p:nvPr>
        </p:nvSpPr>
        <p:spPr/>
        <p:txBody>
          <a:bodyPr/>
          <a:lstStyle/>
          <a:p>
            <a:pPr marL="651510" indent="-514350">
              <a:buAutoNum type="arabicPeriod"/>
            </a:pPr>
            <a:r>
              <a:rPr lang="en-US" dirty="0"/>
              <a:t>Write a Level 1 question </a:t>
            </a:r>
            <a:r>
              <a:rPr lang="en-US" sz="2400" dirty="0"/>
              <a:t>(any content you teach)</a:t>
            </a:r>
          </a:p>
          <a:p>
            <a:pPr marL="651510" indent="-514350">
              <a:buAutoNum type="arabicPeriod"/>
            </a:pPr>
            <a:r>
              <a:rPr lang="en-US" sz="2400" dirty="0"/>
              <a:t>Pass your Post-it to the person on your right</a:t>
            </a:r>
          </a:p>
          <a:p>
            <a:pPr marL="651510" indent="-514350">
              <a:buAutoNum type="arabicPeriod"/>
            </a:pPr>
            <a:r>
              <a:rPr lang="en-US" sz="2400" dirty="0"/>
              <a:t>Now, without any discussion elevate the question to a Level 2 type question.</a:t>
            </a:r>
          </a:p>
          <a:p>
            <a:pPr marL="651510" indent="-514350">
              <a:buAutoNum type="arabicPeriod"/>
            </a:pPr>
            <a:r>
              <a:rPr lang="en-US" sz="2400" dirty="0"/>
              <a:t>Pass the Post-it  again the next person on your right.</a:t>
            </a:r>
          </a:p>
          <a:p>
            <a:pPr marL="651510" indent="-514350">
              <a:buAutoNum type="arabicPeriod"/>
            </a:pPr>
            <a:r>
              <a:rPr lang="en-US" sz="2400" dirty="0"/>
              <a:t>Read both the Level 1 and Level 2 questions and elevate it to a Level 3 question, again with no discussion.  </a:t>
            </a:r>
          </a:p>
          <a:p>
            <a:pPr marL="651510" indent="-514350">
              <a:buAutoNum type="arabicPeriod"/>
            </a:pPr>
            <a:r>
              <a:rPr lang="en-US" sz="2400" dirty="0"/>
              <a:t>Now pass the question back to the original author.</a:t>
            </a:r>
          </a:p>
          <a:p>
            <a:pPr marL="651510" indent="-514350">
              <a:buAutoNum type="arabicPeriod"/>
            </a:pPr>
            <a:r>
              <a:rPr lang="en-US" sz="2400" dirty="0"/>
              <a:t>Discuss with your elbow partner how the question evolved.  </a:t>
            </a:r>
          </a:p>
          <a:p>
            <a:pPr marL="651510" indent="-514350">
              <a:buAutoNum type="arabicPeriod"/>
            </a:pPr>
            <a:endParaRPr lang="en-US" dirty="0"/>
          </a:p>
        </p:txBody>
      </p:sp>
    </p:spTree>
    <p:extLst>
      <p:ext uri="{BB962C8B-B14F-4D97-AF65-F5344CB8AC3E}">
        <p14:creationId xmlns:p14="http://schemas.microsoft.com/office/powerpoint/2010/main" val="12646583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1487</TotalTime>
  <Words>292</Words>
  <Application>Microsoft Office PowerPoint</Application>
  <PresentationFormat>On-screen Show (4:3)</PresentationFormat>
  <Paragraphs>49</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Book Antiqua</vt:lpstr>
      <vt:lpstr>Lucida Sans</vt:lpstr>
      <vt:lpstr>Wingdings</vt:lpstr>
      <vt:lpstr>Wingdings 2</vt:lpstr>
      <vt:lpstr>Wingdings 3</vt:lpstr>
      <vt:lpstr>Apex</vt:lpstr>
      <vt:lpstr>Using Inquiry to Promote Learning in Mathematics </vt:lpstr>
      <vt:lpstr>Agenda</vt:lpstr>
      <vt:lpstr>Cows and Chickens</vt:lpstr>
      <vt:lpstr>Introduction</vt:lpstr>
      <vt:lpstr>What is inquiry based learning?</vt:lpstr>
      <vt:lpstr>What is Rigor?</vt:lpstr>
      <vt:lpstr>Questions! Questions! Questions!</vt:lpstr>
      <vt:lpstr>Sort it Out!!</vt:lpstr>
      <vt:lpstr>Pass the Post-It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Inquiry to Promote Learning in Mathematics</dc:title>
  <dc:creator>Christine Johnson</dc:creator>
  <cp:lastModifiedBy>Linda Robinson</cp:lastModifiedBy>
  <cp:revision>16</cp:revision>
  <dcterms:created xsi:type="dcterms:W3CDTF">2016-02-29T20:10:54Z</dcterms:created>
  <dcterms:modified xsi:type="dcterms:W3CDTF">2016-03-03T01:12:30Z</dcterms:modified>
</cp:coreProperties>
</file>